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  <p:sldId id="259" r:id="rId3"/>
    <p:sldId id="257" r:id="rId4"/>
    <p:sldId id="261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TH Fah kwang" panose="02000506000000020004" pitchFamily="2" charset="-34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19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971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993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79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479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858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581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468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718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437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3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C99D-28D3-408D-8F82-3E19A75B4C27}" type="datetimeFigureOut">
              <a:rPr lang="th-TH" smtClean="0"/>
              <a:t>18/11/62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07A6-2DA9-4E5B-AB5D-349CE1C8E6B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527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45.KPI&#3585;&#3633;&#3597;&#3594;&#3634;.pdf" TargetMode="External"/><Relationship Id="rId2" Type="http://schemas.openxmlformats.org/officeDocument/2006/relationships/hyperlink" Target="&#3609;&#3650;&#3618;&#3610;&#3634;&#3618;&#3585;&#3633;&#3597;&#3594;&#3634;&#3607;&#3634;&#3591;&#3585;&#3634;&#3619;&#3649;&#3614;&#3607;&#3618;&#3660;%20&#3650;&#3604;&#3618;%20&#3609;&#3614;.&#3611;&#3619;&#3648;&#3617;&#3625;&#3600;&#3660;%20&#3585;&#3636;&#3656;&#3591;&#3650;&#3585;&#3657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3612;&#3621;&#3585;&#3634;&#3619;&#3604;&#3635;&#3648;&#3609;&#3636;&#3609;&#3591;&#3634;&#3609;&#3588;&#3621;&#3636;&#3609;&#3636;&#3585;&#3623;&#3636;&#3592;&#3633;&#3618;&#3609;&#3657;&#3635;&#3617;&#3633;&#3609;&#3585;&#3633;&#3597;&#3594;&#3634;&#3609;&#3635;&#3648;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NBLP_&#3585;&#3633;&#3597;&#3594;&#3634;_&#3609;&#3635;&#3648;&#3626;&#3609;&#3629;&#3648;&#3586;&#3605;%2017-Nov-62.pptx" TargetMode="External"/><Relationship Id="rId2" Type="http://schemas.openxmlformats.org/officeDocument/2006/relationships/hyperlink" Target="&#3586;&#3657;&#3629;&#3617;&#3641;&#3621;%20&#3585;&#3633;&#3597;&#3594;&#3634;&#3607;&#3634;&#3591;&#3585;&#3634;&#3619;&#3649;&#3614;&#3607;&#3618;&#3660;%20&#3592;&#3633;&#3591;&#3627;&#3623;&#3633;&#3604;&#3629;&#3640;&#3604;&#3619;&#3608;&#3634;&#3609;&#3637;%20&#3650;&#3604;&#3618;%20&#3616;&#3585;.&#3617;&#3632;&#3650;&#3609;&#3605;&#3619;&#3660;%20&#3609;&#3634;&#3588;&#3632;&#3623;&#3633;&#3592;&#3609;&#3632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81968_&#3585;&#3634;&#3619;&#3604;&#3635;&#3648;&#3609;&#3636;&#3609;&#3585;&#3634;&#3619;&#3585;&#3633;&#3597;&#3594;&#3634;&#3607;&#3634;&#3591;&#3585;&#3634;&#3619;&#3649;&#3614;&#3607;&#3618;&#3660;&#3624;&#3641;&#3609;&#3618;&#3660;&#3623;&#3636;&#3607;&#3618;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(&#3619;&#3656;&#3634;&#3591;)&#3588;&#3635;&#3626;&#3633;&#3656;&#3591;&#3585;&#3633;&#3597;&#3594;&#3634;%2063.docx" TargetMode="External"/><Relationship Id="rId2" Type="http://schemas.openxmlformats.org/officeDocument/2006/relationships/hyperlink" Target="&#3588;&#3635;&#3626;&#3633;&#3656;&#3591;&#3585;&#3633;&#3597;&#3594;&#3634;%20&#3648;&#3586;&#3605;%208%20&#3668;&#3667;&#3667;%20&#3666;&#3669;&#3670;&#3666;%20&#3648;&#3604;&#3636;&#3617;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9B71A2A-7CE9-4D75-BC55-DD7145ED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78" y="3017116"/>
            <a:ext cx="2939573" cy="1963563"/>
          </a:xfrm>
          <a:prstGeom prst="rect">
            <a:avLst/>
          </a:prstGeom>
        </p:spPr>
      </p:pic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6D7EF9A-8DD0-4E3F-B5B6-C39470F1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0" y="5196364"/>
            <a:ext cx="8841998" cy="158344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โดย นพ.ปรเมษฐ์ กิ่งโก้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นายแพทย์สาธารณสุขจังหวัดอุดรธานี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2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ประธาน</a:t>
            </a:r>
            <a:r>
              <a:rPr lang="en-US" sz="2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Service plan</a:t>
            </a:r>
            <a:r>
              <a:rPr lang="th-TH" sz="2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สาขาการใช้สมุนไพรกัญชาและกัญชงทางการแพทย์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h-TH" sz="2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เขตสุขภาพที่ ๘</a:t>
            </a:r>
            <a:r>
              <a:rPr lang="th-TH" sz="1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endParaRPr lang="en-US" sz="24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>
              <a:spcBef>
                <a:spcPts val="0"/>
              </a:spcBef>
            </a:pPr>
            <a:endParaRPr lang="th-TH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8DC3886-D910-4A5A-9044-30A32E76E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1" y="3007071"/>
            <a:ext cx="3043836" cy="197360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162CD77-3597-44C5-AF9A-E3DB37526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2"/>
          <a:stretch/>
        </p:blipFill>
        <p:spPr>
          <a:xfrm>
            <a:off x="3414322" y="3007071"/>
            <a:ext cx="2755264" cy="200048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F208EC9-8A6B-4F69-8104-15C7BFFD38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656" t="8622" r="18582" b="21483"/>
          <a:stretch/>
        </p:blipFill>
        <p:spPr>
          <a:xfrm>
            <a:off x="151001" y="176533"/>
            <a:ext cx="2983600" cy="2407275"/>
          </a:xfrm>
          <a:prstGeom prst="rect">
            <a:avLst/>
          </a:prstGeom>
        </p:spPr>
      </p:pic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6C2C11A9-6F83-49AE-B383-B6A9200E526B}"/>
              </a:ext>
            </a:extLst>
          </p:cNvPr>
          <p:cNvSpPr txBox="1">
            <a:spLocks/>
          </p:cNvSpPr>
          <p:nvPr/>
        </p:nvSpPr>
        <p:spPr>
          <a:xfrm>
            <a:off x="3194837" y="75866"/>
            <a:ext cx="5896414" cy="3125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การประชุมคณะกรรมการพัฒนาระบบบริการ การใช้สมุนไพรกัญชาและกัญชง ทางการแพทย์ เขตสุขภาพที่ ๘ </a:t>
            </a:r>
            <a:b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ครั้งที่ ๑/๒๕๖๓</a:t>
            </a:r>
            <a:br>
              <a:rPr lang="en-US" sz="2800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2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วันที่ ๑๘ พฤศจิกายน ๒๕๖๒ เวลา ๑๓.๐๐ – ๑๖.๓๐ น.</a:t>
            </a:r>
            <a:br>
              <a:rPr lang="en-US" sz="2800" dirty="0">
                <a:latin typeface="TH Fah kwang" panose="02000506000000020004" pitchFamily="2" charset="-34"/>
                <a:cs typeface="TH Fah kwang" panose="02000506000000020004" pitchFamily="2" charset="-34"/>
              </a:rPr>
            </a:br>
            <a:r>
              <a:rPr lang="th-TH" sz="2800" dirty="0">
                <a:latin typeface="TH Fah kwang" panose="02000506000000020004" pitchFamily="2" charset="-34"/>
                <a:cs typeface="TH Fah kwang" panose="02000506000000020004" pitchFamily="2" charset="-34"/>
              </a:rPr>
              <a:t>ณ ห้อง ประชุมรวงผึ้ง ชั้น ๕  สำนักงานเขตสุขภาพที่ ๘</a:t>
            </a:r>
          </a:p>
        </p:txBody>
      </p:sp>
    </p:spTree>
    <p:extLst>
      <p:ext uri="{BB962C8B-B14F-4D97-AF65-F5344CB8AC3E}">
        <p14:creationId xmlns:p14="http://schemas.microsoft.com/office/powerpoint/2010/main" val="151805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B3B69EE-E7DB-45BF-AE9C-1C73EF97E2C3}"/>
              </a:ext>
            </a:extLst>
          </p:cNvPr>
          <p:cNvSpPr/>
          <p:nvPr/>
        </p:nvSpPr>
        <p:spPr>
          <a:xfrm>
            <a:off x="79695" y="201336"/>
            <a:ext cx="898461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วาระที่ ๑ เรื่องประธานแจ้งที่ประชุมทราบ(โดย นพ.ปรเมษฐ์ กิ่งโก้ ประธานในที่ประชุม)</a:t>
            </a:r>
            <a:endParaRPr lang="en-US" sz="2400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675323" indent="10478" algn="thaiDist"/>
            <a:r>
              <a:rPr lang="th-TH" sz="2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๑.๑ นโยบายกัญชาทางการแพทย์ ตามแผนพัฒนาระบบริการสุขภาพ และเป้าหมายของกระทรวงฯ และเขตสุขภาพที่ ๘  ในปีงบประมาณ ๒๕๖๓    </a:t>
            </a:r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2" action="ppaction://hlinkpres?slideindex=1&amp;slidetitle="/>
              </a:rPr>
              <a:t>.....................................................................................................................</a:t>
            </a:r>
            <a:endParaRPr lang="th-TH" sz="2400" spc="-45" dirty="0">
              <a:solidFill>
                <a:srgbClr val="0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342900" indent="342900" algn="thaiDist"/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๑.๒ ตัวชี้วัดกัญชาทางการแพทย์</a:t>
            </a:r>
            <a:r>
              <a:rPr lang="th-TH" sz="11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	</a:t>
            </a:r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(โดย เลขานุการฯ) </a:t>
            </a:r>
          </a:p>
          <a:p>
            <a:pPr indent="-124301" algn="thaiDist"/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    </a:t>
            </a:r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3" action="ppaction://hlinkfile"/>
              </a:rPr>
              <a:t>........................................................</a:t>
            </a:r>
            <a:endParaRPr lang="th-TH" sz="2400" spc="-45" dirty="0">
              <a:solidFill>
                <a:srgbClr val="0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indent="-124301" algn="thaiDist"/>
            <a:r>
              <a:rPr lang="th-TH" sz="2400" b="1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วาระที่ ๒	รับรองรายงานการประชุม</a:t>
            </a:r>
            <a:endParaRPr lang="en-US" sz="2400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indent="-124301" algn="thaiDist"/>
            <a:r>
              <a:rPr lang="th-TH" sz="2400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	</a:t>
            </a:r>
            <a:r>
              <a:rPr lang="en-US" sz="2400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…..</a:t>
            </a:r>
            <a:r>
              <a:rPr lang="th-TH" sz="2400" dirty="0"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.ไม่มี เนื่องจากเป็นการประชุม ครั้งแรก</a:t>
            </a:r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...........................................</a:t>
            </a:r>
            <a:endParaRPr lang="en-US" sz="2400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/>
            <a:r>
              <a:rPr lang="th-TH" sz="2400" b="1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วาระที่ ๓	 เรื่องสืบเนื่อง</a:t>
            </a:r>
            <a:endParaRPr lang="en-US" sz="2400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877729" indent="-191929" algn="thaiDist"/>
            <a:r>
              <a:rPr lang="th-TH" sz="2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๓.๑  ผลการดำเนินงานการให้บริการคลินิกกัญชาทางการแพทย์ รพ.อุดรธานี </a:t>
            </a:r>
            <a:endParaRPr lang="en-US" sz="2400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877729" indent="-67628" algn="thaiDist"/>
            <a:r>
              <a:rPr lang="th-TH" sz="2400" spc="-68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(โดย ภก.ดำรงค์เกียรติ ตั้งเจริญ/ผู้แทน)  </a:t>
            </a:r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................................................</a:t>
            </a:r>
            <a:endParaRPr lang="en-US" sz="2400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877729" indent="-191929"/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๓</a:t>
            </a:r>
            <a:r>
              <a:rPr lang="en-US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</a:t>
            </a:r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๒</a:t>
            </a:r>
            <a:r>
              <a:rPr lang="en-US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  <a:r>
              <a:rPr lang="th-TH" sz="2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ผลการดำเนินงานการให้บริการคลินิกกัญชาทางการแพทย์ รพ.พระอาจารย์</a:t>
            </a:r>
            <a:r>
              <a:rPr lang="th-TH" sz="2400" dirty="0" err="1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ฝั้น</a:t>
            </a:r>
            <a:r>
              <a:rPr lang="th-TH" sz="2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อาจา</a:t>
            </a:r>
            <a:r>
              <a:rPr lang="th-TH" sz="2400" dirty="0" err="1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โร</a:t>
            </a:r>
            <a:r>
              <a:rPr lang="th-TH" sz="2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(โดย ภก.ศศิพงศ์ ทิพย์รัชดาพร/ผู้แทน) </a:t>
            </a:r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...........................................................................................</a:t>
            </a:r>
            <a:r>
              <a:rPr lang="en-US" sz="11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</a:t>
            </a:r>
          </a:p>
          <a:p>
            <a:pPr marL="877729" indent="-191929"/>
            <a:r>
              <a:rPr lang="en-US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</a:t>
            </a:r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๓.๓</a:t>
            </a:r>
            <a:r>
              <a:rPr lang="en-US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</a:t>
            </a:r>
            <a:r>
              <a:rPr lang="th-TH" sz="2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ผลการดำเนินงานการให้บริการคลินิกกัญชาทางการแพทย์ รพ.ห้วยเกิ้ง  </a:t>
            </a:r>
            <a:r>
              <a:rPr lang="th-TH" sz="2400" spc="-68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(โดย ภก.ศักดิ์ชาย </a:t>
            </a:r>
            <a:r>
              <a:rPr lang="th-TH" sz="2400" spc="-68" dirty="0" err="1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ขั</a:t>
            </a:r>
            <a:r>
              <a:rPr lang="th-TH" sz="2400" spc="-68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ติยา/ผู้แทน)</a:t>
            </a:r>
            <a:r>
              <a:rPr lang="th-TH" sz="2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</a:t>
            </a:r>
            <a:r>
              <a:rPr lang="th-TH" sz="2400" spc="-45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4" action="ppaction://hlinkfile"/>
              </a:rPr>
              <a:t>...............................................................</a:t>
            </a:r>
            <a:endParaRPr lang="en-US" sz="2400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457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68D77A8-E174-47E4-B5D4-A09FF03299F0}"/>
              </a:ext>
            </a:extLst>
          </p:cNvPr>
          <p:cNvSpPr/>
          <p:nvPr/>
        </p:nvSpPr>
        <p:spPr>
          <a:xfrm>
            <a:off x="146807" y="255907"/>
            <a:ext cx="88503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วาระที่ ๓	 เรื่องสืบเนื่อง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1260475" indent="-346075" algn="thaiDist"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๓.๔  สถานการณ์กัญชาทางการแพทย์ ในเขตสุขภาพที่ ๘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	๑. จังหวัดอุดรธานี		(ภก.มะโน</a:t>
            </a:r>
            <a:r>
              <a:rPr lang="th-TH" dirty="0" err="1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ตร์</a:t>
            </a: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นาค</a:t>
            </a:r>
            <a:r>
              <a:rPr lang="th-TH" dirty="0" err="1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ะวัจ</a:t>
            </a: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นะ)   </a:t>
            </a:r>
            <a:r>
              <a:rPr lang="th-TH" sz="12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2" action="ppaction://hlinkpres?slideindex=1&amp;slidetitle="/>
              </a:rPr>
              <a:t>ข้อมูล กัญชาทางการแพทย์ จังหวัดอุดรธานี โดย ภก.มะโน</a:t>
            </a:r>
            <a:r>
              <a:rPr lang="th-TH" sz="1200" dirty="0" err="1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2" action="ppaction://hlinkpres?slideindex=1&amp;slidetitle="/>
              </a:rPr>
              <a:t>ตร์</a:t>
            </a:r>
            <a:r>
              <a:rPr lang="th-TH" sz="12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2" action="ppaction://hlinkpres?slideindex=1&amp;slidetitle="/>
              </a:rPr>
              <a:t> นาค</a:t>
            </a:r>
            <a:r>
              <a:rPr lang="th-TH" sz="1200" dirty="0" err="1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2" action="ppaction://hlinkpres?slideindex=1&amp;slidetitle="/>
              </a:rPr>
              <a:t>ะวัจ</a:t>
            </a:r>
            <a:r>
              <a:rPr lang="th-TH" sz="12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2" action="ppaction://hlinkpres?slideindex=1&amp;slidetitle="/>
              </a:rPr>
              <a:t>นะ.</a:t>
            </a:r>
            <a:r>
              <a:rPr lang="en-US" sz="12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2" action="ppaction://hlinkpres?slideindex=1&amp;slidetitle="/>
              </a:rPr>
              <a:t>pptx</a:t>
            </a:r>
            <a:endParaRPr lang="th-TH" sz="1200" dirty="0">
              <a:solidFill>
                <a:srgbClr val="0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	๒. จังหวัดสกลนคร	(โดย ผู้แทน สสจ.สกลนคร</a:t>
            </a:r>
            <a:r>
              <a:rPr lang="en-US" sz="1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)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	๓. จังหวัดนครพนม	(โดย ผู้แทน สสจ.</a:t>
            </a:r>
            <a:r>
              <a:rPr lang="en-US" sz="1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)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	๔. จังหวัดเลย		(โดย ผู้แทน สสจ.</a:t>
            </a:r>
            <a:r>
              <a:rPr lang="en-US" sz="1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)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	๕. จังหวัดหนองคาย	(โดย ผู้แทน สสจ.</a:t>
            </a:r>
            <a:r>
              <a:rPr lang="en-US" sz="1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)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	๖. จังหวัดบึงกาฬ		(โดย ผู้แทน สสจ.</a:t>
            </a:r>
            <a:r>
              <a:rPr lang="en-US" sz="1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)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	</a:t>
            </a: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๗</a:t>
            </a:r>
            <a:r>
              <a:rPr lang="en-US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 </a:t>
            </a: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จังหวัดหนองบัวลำภู	(โดย ผู้แทน สสจ.</a:t>
            </a:r>
            <a:r>
              <a:rPr lang="en-US" sz="1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3" action="ppaction://hlinkpres?slideindex=1&amp;slidetitle="/>
              </a:rPr>
              <a:t>NBLP_</a:t>
            </a:r>
            <a:r>
              <a:rPr lang="th-TH" sz="1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3" action="ppaction://hlinkpres?slideindex=1&amp;slidetitle="/>
              </a:rPr>
              <a:t>กัญชา_นำเสนอเขต 17-</a:t>
            </a:r>
            <a:r>
              <a:rPr lang="en-US" sz="1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3" action="ppaction://hlinkpres?slideindex=1&amp;slidetitle="/>
              </a:rPr>
              <a:t>Nov-62.pptx</a:t>
            </a:r>
            <a:endParaRPr lang="en-US" sz="1400" dirty="0">
              <a:solidFill>
                <a:srgbClr val="0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r>
              <a:rPr lang="en-US" sz="140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	</a:t>
            </a: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๘.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การดำเนินงานกัญชาทางการแพทย์ของศูนย์วิทยาศาสตร์การแพทย์ที่ </a:t>
            </a:r>
            <a:r>
              <a:rPr lang="en-US" dirty="0">
                <a:latin typeface="TH Fah kwang" panose="02000506000000020004" pitchFamily="2" charset="-34"/>
                <a:cs typeface="TH Fah kwang" panose="02000506000000020004" pitchFamily="2" charset="-34"/>
              </a:rPr>
              <a:t>8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อุดรธาน</a:t>
            </a: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ี  </a:t>
            </a:r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  <a:hlinkClick r:id="rId4" action="ppaction://hlinkfile"/>
              </a:rPr>
              <a:t>81968_การดำเนินการกัญชาทางการแพทย์ศูนย์</a:t>
            </a:r>
            <a:r>
              <a:rPr lang="th-TH" sz="1200" b="1" dirty="0" err="1">
                <a:latin typeface="TH Fah kwang" panose="02000506000000020004" pitchFamily="2" charset="-34"/>
                <a:cs typeface="TH Fah kwang" panose="02000506000000020004" pitchFamily="2" charset="-34"/>
                <a:hlinkClick r:id="rId4" action="ppaction://hlinkfile"/>
              </a:rPr>
              <a:t>วิทย</a:t>
            </a:r>
            <a:r>
              <a:rPr lang="th-TH" sz="1200" b="1" dirty="0">
                <a:latin typeface="TH Fah kwang" panose="02000506000000020004" pitchFamily="2" charset="-34"/>
                <a:cs typeface="TH Fah kwang" panose="02000506000000020004" pitchFamily="2" charset="-34"/>
                <a:hlinkClick r:id="rId4" action="ppaction://hlinkfile"/>
              </a:rPr>
              <a:t>.</a:t>
            </a:r>
            <a:r>
              <a:rPr lang="en-US" sz="1200" b="1" dirty="0">
                <a:latin typeface="TH Fah kwang" panose="02000506000000020004" pitchFamily="2" charset="-34"/>
                <a:cs typeface="TH Fah kwang" panose="02000506000000020004" pitchFamily="2" charset="-34"/>
                <a:hlinkClick r:id="rId4" action="ppaction://hlinkfile"/>
              </a:rPr>
              <a:t>pdf</a:t>
            </a:r>
            <a:endParaRPr lang="th-TH" sz="1200" dirty="0">
              <a:solidFill>
                <a:srgbClr val="0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>
              <a:spcAft>
                <a:spcPts val="0"/>
              </a:spcAft>
            </a:pPr>
            <a:r>
              <a:rPr lang="th-TH" altLang="th-TH" b="1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วาระที่ ๔	เรื่องพิจารณา</a:t>
            </a:r>
            <a:endParaRPr lang="en-US" altLang="th-TH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	๔.๑.  เป้าหมายของ </a:t>
            </a:r>
            <a:r>
              <a:rPr lang="en-US" alt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Service plan </a:t>
            </a:r>
            <a:r>
              <a:rPr lang="th-TH" alt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กัญชาฯ เขตสุขภาพที่ ๘ ในปี ๒๕๖๓</a:t>
            </a:r>
            <a:endParaRPr lang="en-US" altLang="th-TH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EA8F3F14-6C74-48EB-AC5B-F9B2AB29A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082547"/>
              </p:ext>
            </p:extLst>
          </p:nvPr>
        </p:nvGraphicFramePr>
        <p:xfrm>
          <a:off x="572282" y="3857788"/>
          <a:ext cx="8171409" cy="2496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8789">
                  <a:extLst>
                    <a:ext uri="{9D8B030D-6E8A-4147-A177-3AD203B41FA5}">
                      <a16:colId xmlns:a16="http://schemas.microsoft.com/office/drawing/2014/main" val="1542739732"/>
                    </a:ext>
                  </a:extLst>
                </a:gridCol>
                <a:gridCol w="2206083">
                  <a:extLst>
                    <a:ext uri="{9D8B030D-6E8A-4147-A177-3AD203B41FA5}">
                      <a16:colId xmlns:a16="http://schemas.microsoft.com/office/drawing/2014/main" val="63993549"/>
                    </a:ext>
                  </a:extLst>
                </a:gridCol>
                <a:gridCol w="3086537">
                  <a:extLst>
                    <a:ext uri="{9D8B030D-6E8A-4147-A177-3AD203B41FA5}">
                      <a16:colId xmlns:a16="http://schemas.microsoft.com/office/drawing/2014/main" val="2098411256"/>
                    </a:ext>
                  </a:extLst>
                </a:gridCol>
              </a:tblGrid>
              <a:tr h="365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มาตรการ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Times New Roman" panose="02020603050405020304" pitchFamily="18" charset="0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เป้าหมายกระทรวงฯ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Times New Roman" panose="02020603050405020304" pitchFamily="18" charset="0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เป้าหมายของเขตสุขภาพที่ ๘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Times New Roman" panose="02020603050405020304" pitchFamily="18" charset="0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 anchor="ctr"/>
                </a:tc>
                <a:extLst>
                  <a:ext uri="{0D108BD9-81ED-4DB2-BD59-A6C34878D82A}">
                    <a16:rowId xmlns:a16="http://schemas.microsoft.com/office/drawing/2014/main" val="1293420803"/>
                  </a:ext>
                </a:extLst>
              </a:tr>
              <a:tr h="68825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มาตรการ สนับสนุนการเข้าถึงบริการคลินิกกัญชาทางการแพทย์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Times New Roman" panose="02020603050405020304" pitchFamily="18" charset="0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คลินิกกัญชาฯ เขตสุขภาพละ 1 แห่ง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Times New Roman" panose="02020603050405020304" pitchFamily="18" charset="0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..............................................................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..............................................................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..............................................................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Times New Roman" panose="02020603050405020304" pitchFamily="18" charset="0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/>
                </a:tc>
                <a:extLst>
                  <a:ext uri="{0D108BD9-81ED-4DB2-BD59-A6C34878D82A}">
                    <a16:rowId xmlns:a16="http://schemas.microsoft.com/office/drawing/2014/main" val="3925736783"/>
                  </a:ext>
                </a:extLst>
              </a:tr>
              <a:tr h="68825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มาตรการ สนับสนุนการปลูกกัญชาเพื่อประโยชน์ทางการแพทย์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Times New Roman" panose="02020603050405020304" pitchFamily="18" charset="0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-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Times New Roman" panose="02020603050405020304" pitchFamily="18" charset="0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..............................................................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...............................................................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...............................................................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Times New Roman" panose="02020603050405020304" pitchFamily="18" charset="0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/>
                </a:tc>
                <a:extLst>
                  <a:ext uri="{0D108BD9-81ED-4DB2-BD59-A6C34878D82A}">
                    <a16:rowId xmlns:a16="http://schemas.microsoft.com/office/drawing/2014/main" val="1918865801"/>
                  </a:ext>
                </a:extLst>
              </a:tr>
              <a:tr h="75436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มาตรการ ส่งเสริมการศึกษาและวิจัยกัญชาทางการแพทย์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ea typeface="Times New Roman" panose="02020603050405020304" pitchFamily="18" charset="0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 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-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...............................................................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500" spc="-60" dirty="0">
                          <a:solidFill>
                            <a:schemeClr val="tx1"/>
                          </a:solidFill>
                          <a:effectLst/>
                          <a:latin typeface="TH Fah kwang" panose="02000506000000020004" pitchFamily="2" charset="-34"/>
                          <a:cs typeface="TH Fah kwang" panose="02000506000000020004" pitchFamily="2" charset="-34"/>
                        </a:rPr>
                        <a:t>...............................................................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H Fah kwang" panose="02000506000000020004" pitchFamily="2" charset="-34"/>
                        <a:cs typeface="TH Fah kwang" panose="02000506000000020004" pitchFamily="2" charset="-34"/>
                      </a:endParaRPr>
                    </a:p>
                  </a:txBody>
                  <a:tcPr marL="63834" marR="63834" marT="0" marB="0"/>
                </a:tc>
                <a:extLst>
                  <a:ext uri="{0D108BD9-81ED-4DB2-BD59-A6C34878D82A}">
                    <a16:rowId xmlns:a16="http://schemas.microsoft.com/office/drawing/2014/main" val="233606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60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FF72C1B-CC31-4F2F-ACA2-5434062E48B5}"/>
              </a:ext>
            </a:extLst>
          </p:cNvPr>
          <p:cNvSpPr/>
          <p:nvPr/>
        </p:nvSpPr>
        <p:spPr>
          <a:xfrm>
            <a:off x="290945" y="681644"/>
            <a:ext cx="85621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7200" algn="thaiDist">
              <a:spcAft>
                <a:spcPts val="0"/>
              </a:spcAft>
            </a:pPr>
            <a:r>
              <a:rPr lang="th-TH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๔.๒.  แผนงาน/ กิจกรรม/โครงการที่จะพัฒนาต่อในภาพเขต /แหล่งงบฯ			</a:t>
            </a:r>
            <a:r>
              <a:rPr lang="en-US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   </a:t>
            </a:r>
            <a:r>
              <a:rPr lang="th-TH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  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457200" indent="457200" algn="thaiDist">
              <a:spcAft>
                <a:spcPts val="0"/>
              </a:spcAft>
            </a:pPr>
            <a:r>
              <a:rPr lang="th-TH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..........................................................................................................................................................</a:t>
            </a:r>
          </a:p>
          <a:p>
            <a:pPr marL="457200" indent="457200" algn="thaiDist">
              <a:spcAft>
                <a:spcPts val="0"/>
              </a:spcAft>
            </a:pPr>
            <a:r>
              <a:rPr lang="th-TH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...................................................................................................</a:t>
            </a:r>
            <a:r>
              <a:rPr lang="en-US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.....................................................</a:t>
            </a:r>
            <a:r>
              <a:rPr lang="th-TH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 </a:t>
            </a:r>
            <a:r>
              <a:rPr lang="en-US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 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algn="thaiDist">
              <a:spcAft>
                <a:spcPts val="0"/>
              </a:spcAft>
            </a:pPr>
            <a:r>
              <a:rPr lang="th-TH" b="1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วาระที่ ๕	เรื่องอื่น ๆ 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1170305" indent="-255905" algn="thaiDist">
              <a:spcAft>
                <a:spcPts val="0"/>
              </a:spcAft>
            </a:pPr>
            <a:r>
              <a:rPr lang="th-TH" spc="-5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๕.๑ ทบทวนคำสั่งคณะกรรมการเขตสุขภาพที่ ๘ ที่ ๔๓๓</a:t>
            </a:r>
            <a:r>
              <a:rPr lang="en-US" spc="-5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/</a:t>
            </a:r>
            <a:r>
              <a:rPr lang="th-TH" spc="-5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๒๕๖๒ เรื่องแต่งตั้งคณะกรรมการพัฒนาระบบบริการ การใช้สมุนไพร กัญชาและกัญชงทางการแพทย์ เขตสุขภาพที่ ๘   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1170305" algn="thaiDist">
              <a:spcAft>
                <a:spcPts val="0"/>
              </a:spcAft>
            </a:pPr>
            <a:r>
              <a:rPr lang="th-TH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(โดย นางสาวรัชดา สุขผึ้ง/ภญ.นิตยา ศิริรัตน์ไพบูลย์)</a:t>
            </a:r>
          </a:p>
          <a:p>
            <a:pPr marL="1456055" indent="-285750" algn="thaiDi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h-TH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คำสั่งเดิม </a:t>
            </a:r>
            <a:r>
              <a:rPr lang="th-TH" spc="-5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๔๓๓</a:t>
            </a:r>
            <a:r>
              <a:rPr lang="en-US" spc="-5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/</a:t>
            </a:r>
            <a:r>
              <a:rPr lang="th-TH" spc="-5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๒๕๖๒   </a:t>
            </a:r>
            <a:r>
              <a:rPr lang="th-TH" spc="-5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2" action="ppaction://hlinkfile"/>
              </a:rPr>
              <a:t>คำสั่งกัญชา เขต 8 ๔๓๓ ๒๕๖๒ เดิม.</a:t>
            </a:r>
            <a:r>
              <a:rPr lang="en-US" spc="-5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2" action="ppaction://hlinkfile"/>
              </a:rPr>
              <a:t>pdf</a:t>
            </a:r>
            <a:endParaRPr lang="th-TH" spc="-60" dirty="0">
              <a:solidFill>
                <a:srgbClr val="0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1456055" indent="-285750" algn="thaiDi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th-TH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ร่างเพื่อเสนอที่ประชุม </a:t>
            </a:r>
            <a:r>
              <a:rPr lang="th-TH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3" action="ppaction://hlinkfile"/>
              </a:rPr>
              <a:t>(ร่าง)คำสั่งกัญชา 63.</a:t>
            </a:r>
            <a:r>
              <a:rPr lang="en-US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  <a:hlinkClick r:id="rId3" action="ppaction://hlinkfile"/>
              </a:rPr>
              <a:t>docx</a:t>
            </a: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457200" indent="457200" algn="thaiDist">
              <a:spcAft>
                <a:spcPts val="0"/>
              </a:spcAft>
            </a:pPr>
            <a:r>
              <a:rPr lang="th-TH" spc="-60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๕.๒  </a:t>
            </a: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.................... .................................................</a:t>
            </a:r>
            <a:r>
              <a:rPr lang="en-US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..........................................</a:t>
            </a:r>
            <a:r>
              <a:rPr lang="th-TH" dirty="0">
                <a:solidFill>
                  <a:srgbClr val="000000"/>
                </a:solidFill>
                <a:latin typeface="TH Fah kwang" panose="02000506000000020004" pitchFamily="2" charset="-34"/>
                <a:ea typeface="Times New Roman" panose="02020603050405020304" pitchFamily="18" charset="0"/>
                <a:cs typeface="TH Fah kwang" panose="02000506000000020004" pitchFamily="2" charset="-34"/>
              </a:rPr>
              <a:t>....</a:t>
            </a:r>
          </a:p>
          <a:p>
            <a:pPr marL="457200" indent="457200" algn="thaiDist">
              <a:spcAft>
                <a:spcPts val="0"/>
              </a:spcAft>
            </a:pPr>
            <a:endParaRPr lang="th-TH" dirty="0">
              <a:solidFill>
                <a:srgbClr val="0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457200" indent="457200" algn="thaiDist">
              <a:spcAft>
                <a:spcPts val="0"/>
              </a:spcAft>
            </a:pPr>
            <a:endParaRPr lang="th-TH" dirty="0">
              <a:solidFill>
                <a:srgbClr val="0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457200" indent="457200" algn="thaiDist">
              <a:spcAft>
                <a:spcPts val="0"/>
              </a:spcAft>
            </a:pPr>
            <a:endParaRPr lang="th-TH" dirty="0">
              <a:solidFill>
                <a:srgbClr val="0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457200" indent="457200" algn="thaiDist">
              <a:spcAft>
                <a:spcPts val="0"/>
              </a:spcAft>
            </a:pPr>
            <a:endParaRPr lang="th-TH" dirty="0">
              <a:solidFill>
                <a:srgbClr val="000000"/>
              </a:solidFill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457200" indent="457200" algn="thaiDist">
              <a:spcAft>
                <a:spcPts val="0"/>
              </a:spcAft>
            </a:pPr>
            <a:endParaRPr lang="en-US" dirty="0"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811644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ส้มอมเหลือง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577</Words>
  <Application>Microsoft Office PowerPoint</Application>
  <PresentationFormat>นำเสนอทางหน้าจอ (4:3)</PresentationFormat>
  <Paragraphs>60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0" baseType="lpstr">
      <vt:lpstr>Calibri Light</vt:lpstr>
      <vt:lpstr>Wingdings</vt:lpstr>
      <vt:lpstr>TH Fah kwang</vt:lpstr>
      <vt:lpstr>Calibri</vt:lpstr>
      <vt:lpstr>Arial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BoOmerDAng NaTta-V</dc:creator>
  <cp:lastModifiedBy>BoOmerDAng NaTta-V</cp:lastModifiedBy>
  <cp:revision>10</cp:revision>
  <dcterms:created xsi:type="dcterms:W3CDTF">2019-11-17T14:43:20Z</dcterms:created>
  <dcterms:modified xsi:type="dcterms:W3CDTF">2019-11-18T05:06:56Z</dcterms:modified>
</cp:coreProperties>
</file>